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ยอดขาย (THB)</c:v>
                </c:pt>
              </c:strCache>
            </c:strRef>
          </c:tx>
          <c:spPr>
            <a:solidFill>
              <a:srgbClr val="00838F"/>
            </a:solidFill>
          </c:spPr>
          <c:cat>
            <c:strRef>
              <c:f>Sheet1!$A$2:$A$5</c:f>
              <c:strCache>
                <c:ptCount val="4"/>
                <c:pt idx="0">
                  <c:v>ภาคตะวันออก</c:v>
                </c:pt>
                <c:pt idx="1">
                  <c:v>ภาคกลาง</c:v>
                </c:pt>
                <c:pt idx="2">
                  <c:v>ภาคเหนือ</c:v>
                </c:pt>
                <c:pt idx="3">
                  <c:v>ภาคใต้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2234700.0</c:v>
                </c:pt>
                <c:pt idx="1">
                  <c:v>1402750.0</c:v>
                </c:pt>
                <c:pt idx="2">
                  <c:v>1344000.0</c:v>
                </c:pt>
                <c:pt idx="3">
                  <c:v>1254300.0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r>
              <a:t>สัดส่วนตามสินค้า</a:t>
            </a:r>
          </a:p>
        </c:rich>
      </c:tx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mix</c:v>
                </c:pt>
              </c:strCache>
            </c:strRef>
          </c:tx>
          <c:dPt>
            <c:idx val="0"/>
            <c:spPr>
              <a:solidFill>
                <a:srgbClr val="00838F"/>
              </a:solidFill>
            </c:spPr>
          </c:dPt>
          <c:dPt>
            <c:idx val="1"/>
            <c:spPr>
              <a:solidFill>
                <a:srgbClr val="004D56"/>
              </a:solidFill>
            </c:spPr>
          </c:dPt>
          <c:dPt>
            <c:idx val="2"/>
            <c:spPr>
              <a:solidFill>
                <a:srgbClr val="26A69A"/>
              </a:solidFill>
            </c:spPr>
          </c:dPt>
          <c:cat>
            <c:strRef>
              <c:f>Sheet1!$A$2:$A$4</c:f>
              <c:strCache>
                <c:ptCount val="3"/>
                <c:pt idx="0">
                  <c:v>Quicklime</c:v>
                </c:pt>
                <c:pt idx="1">
                  <c:v>Hydrated Lime</c:v>
                </c:pt>
                <c:pt idx="2">
                  <c:v>Limestone Powder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4254250.0</c:v>
                </c:pt>
                <c:pt idx="1">
                  <c:v>1469800.0</c:v>
                </c:pt>
                <c:pt idx="2">
                  <c:v>511700.0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754880"/>
            <a:ext cx="12191695" cy="109728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600" b="1">
                <a:solidFill>
                  <a:srgbClr val="FFFFFF"/>
                </a:solidFill>
                <a:latin typeface="Calibri"/>
              </a:rPr>
              <a:t>Weekly Sales Review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83464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>
                <a:solidFill>
                  <a:srgbClr val="B2EBF2"/>
                </a:solidFill>
                <a:latin typeface="Calibri"/>
              </a:rPr>
              <a:t>สรุปผลการขายประจำสัปดาห์ W23/2026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50292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>
                <a:solidFill>
                  <a:srgbClr val="B2EBF2"/>
                </a:solidFill>
                <a:latin typeface="Calibri"/>
              </a:rPr>
              <a:t>CHEMEMAN  ·  เสนอผู้บริหาร  ·  จัดทำอัตโนมัติโดย Agent ของน้อง Besties  ·  MOCK DATA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สัปดาห์นี้ทำได้ 6.24 ลบ. นำโดยภาคตะวันออก — แต่ต้องเร่งปิดประเด็นก่อนรับรู้ยอดเต็ม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ยอดขายรวม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00838F"/>
                </a:solidFill>
                <a:latin typeface="Calibri"/>
              </a:rPr>
              <a:t>6.24 ลบ.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2,050 ตัน · 4 ภาค</a:t>
            </a:r>
          </a:p>
        </p:txBody>
      </p:sp>
      <p:sp>
        <p:nvSpPr>
          <p:cNvPr id="9" name="Rectangle 8"/>
          <p:cNvSpPr/>
          <p:nvPr/>
        </p:nvSpPr>
        <p:spPr>
          <a:xfrm>
            <a:off x="434340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4340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2628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ตัวขับเคลื่อน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2628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00838F"/>
                </a:solidFill>
                <a:latin typeface="Calibri"/>
              </a:rPr>
              <a:t>ภาคตะวันออก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628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นิคมเหล็กกล้าระยอง 1.48 ลบ.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13816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13816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32104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ต้องเร่งปิด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2104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00838F"/>
                </a:solidFill>
                <a:latin typeface="Calibri"/>
              </a:rPr>
              <a:t>6 ประเด็น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2104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3 เสี่ยง · 3 โอกาส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56616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>
                <a:solidFill>
                  <a:srgbClr val="004D56"/>
                </a:solidFill>
                <a:latin typeface="Calibri"/>
              </a:rPr>
              <a:t>ข้อสรุปสำคัญ (So-what)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977639"/>
            <a:ext cx="1106424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ภาคตะวันออกนำสูงสุด 2.23 ลบ. (36% ของยอดรวม) — ขับเคลื่อนโดยนิคมเหล็กกล้าระยอง 1.48 ลบ.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ออเดอร์พิเศษ Quicklime +250 ตัน จากนิคมเหล็กกล้าระยอง (ส่งสัปดาห์หน้า) — มูลค่าฯ ~0.79 ลบ. · รอยืนยัน slot ผลิตภายในศุกร์นี้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lot Quicklime 1 มิ.ย. (สุพรรณหวานทิพย์) ความชื้นเกินสเปก — กัก 2 ตู้ ~40 ตัน (~0.13 ลบ.) รอตรวจรับ อาจถูกตีคืน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ภาคตะวันออกทำได้สูงกว่าภาคอื่นชัดเจน — Quicklime คือเครื่องยนต์หลัก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548640" y="1371600"/>
          <a:ext cx="6583680" cy="493776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7315200" y="1554480"/>
          <a:ext cx="4389120" cy="4572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Key Highlights — สัปดาห์นี้เกิดอะไรขึ้น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ภาคตะวันออกนำสูงสุด 2.23 ลบ. (36% ของยอดรวม) — ขับเคลื่อนโดยนิคมเหล็กกล้าระยอง 1.48 ลบ.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Quicklime ครองสัดส่วนรายได้ 68% ของทั้งสัปดาห์ — สินค้าหลักที่ต้องคุมกำลังผลิต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ยอดขายรวมสัปดาห์ W23/2026 = 6.24 ลบ. · 2,050 ตัน จาก 4 ภาค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Opportunities — โอกาสที่สังเกตเห็น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ออเดอร์พิเศษ Quicklime +250 ตัน จากนิคมเหล็กกล้าระยอง (ส่งสัปดาห์หน้า) — มูลค่าฯ ~0.79 ลบ. · รอยืนยัน slot ผลิตภายในศุกร์นี้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ลูกค้าใหม่ 'กรีนเปเปอร์' สนใจ Hydrated Lime 60–80 ตัน/เดือน เครดิต 60 วัน เริ่ม ก.ค. — โอกาสสัญญารายปี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กลุ่มสิ่งแวดล้อม/บำบัดน้ำ มีคำสั่งซื้อกระจายทั้ง 4 ภาค — โอกาสรุกตลาด ESG เชิงรุก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Concerns &amp; Risks — สิ่งที่ต้องระวัง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lot Quicklime 1 มิ.ย. (สุพรรณหวานทิพย์) ความชื้นเกินสเปก — กัก 2 ตู้ ~40 ตัน (~0.13 ลบ.) รอตรวจรับ อาจถูกตีคืน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มติประชุม: ยอด 40 ตันที่ถูกกัก ให้รายงานแยกบรรทัด 'รอตรวจรับ' — ห้ามรวมยอดปิดสัปดาห์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แรงกดดันราคา Quicklime จากต้นทุนพลังงาน — ฝ่ายขายขอตรึงราคาตามสัญญาถึงสิ้น Q2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4D5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Recommended Actions — 3 เรื่องที่ต้องทำสัปดาห์หน้า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64592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193852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95681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ยืนยัน slot ผลิต +250 ตัน (นิคมเหล็กกล้าระยอง) ภายในศุกร์นี้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310896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340156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341985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ทีม QA เข้าตรวจ lot สุพรรณ + แจ้งแนวทางชดเชยภายในสัปดาห์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7200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77240" y="486460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88289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ออกใบเสนอราคา 'กรีนเปเปอร์' ภายในพุธหน้า เปิดลูกค้าใหม่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217920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78909C"/>
                </a:solidFill>
                <a:latin typeface="Calibri"/>
              </a:rPr>
              <a:t>Trust, but Verify — รายงานนี้สร้างอัตโนมัติ · หัวหน้าตรวจรับก่อนตัดสินใจเสมอ · MOCK DATA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