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autoTitleDeleted val="1"/>
    <c:plotArea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ยอดขาย (THB)</c:v>
                </c:pt>
              </c:strCache>
            </c:strRef>
          </c:tx>
          <c:spPr>
            <a:solidFill>
              <a:srgbClr val="00838F"/>
            </a:solidFill>
          </c:spPr>
          <c:cat>
            <c:strRef>
              <c:f>Sheet1!$A$2:$A$5</c:f>
              <c:strCache>
                <c:ptCount val="4"/>
                <c:pt idx="0">
                  <c:v>ภาคตะวันออก</c:v>
                </c:pt>
                <c:pt idx="1">
                  <c:v>ภาคกลาง</c:v>
                </c:pt>
                <c:pt idx="2">
                  <c:v>ภาคเหนือ</c:v>
                </c:pt>
                <c:pt idx="3">
                  <c:v>ภาคใต้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2234700.0</c:v>
                </c:pt>
                <c:pt idx="1">
                  <c:v>1402750.0</c:v>
                </c:pt>
                <c:pt idx="2">
                  <c:v>1344000.0</c:v>
                </c:pt>
                <c:pt idx="3">
                  <c:v>1254300.0</c:v>
                </c:pt>
              </c:numCache>
            </c:numRef>
          </c:val>
        </c:ser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l"/>
        <c:majorGridlines/>
        <c:majorTickMark val="out"/>
        <c:minorTickMark val="none"/>
        <c:tickLblPos val="nextTo"/>
        <c:crossAx val="-2068027336"/>
        <c:crosses val="autoZero"/>
      </c:valAx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0"/>
  <c:chart>
    <c:title>
      <c:tx>
        <c:rich>
          <a:bodyPr/>
          <a:lstStyle/>
          <a:p>
            <a:r>
              <a:t>สัดส่วนตามสินค้า</a:t>
            </a:r>
          </a:p>
        </c:rich>
      </c:tx>
      <c:layout/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mix</c:v>
                </c:pt>
              </c:strCache>
            </c:strRef>
          </c:tx>
          <c:dPt>
            <c:idx val="0"/>
            <c:spPr>
              <a:solidFill>
                <a:srgbClr val="00838F"/>
              </a:solidFill>
            </c:spPr>
          </c:dPt>
          <c:dPt>
            <c:idx val="1"/>
            <c:spPr>
              <a:solidFill>
                <a:srgbClr val="004D56"/>
              </a:solidFill>
            </c:spPr>
          </c:dPt>
          <c:dPt>
            <c:idx val="2"/>
            <c:spPr>
              <a:solidFill>
                <a:srgbClr val="26A69A"/>
              </a:solidFill>
            </c:spPr>
          </c:dPt>
          <c:cat>
            <c:strRef>
              <c:f>Sheet1!$A$2:$A$4</c:f>
              <c:strCache>
                <c:ptCount val="3"/>
                <c:pt idx="0">
                  <c:v>Quicklime</c:v>
                </c:pt>
                <c:pt idx="1">
                  <c:v>Hydrated Lime</c:v>
                </c:pt>
                <c:pt idx="2">
                  <c:v>Limestone Powder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4254250.0</c:v>
                </c:pt>
                <c:pt idx="1">
                  <c:v>1469800.0</c:v>
                </c:pt>
                <c:pt idx="2">
                  <c:v>511700.0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/>
    </a:p>
  </c:txPr>
  <c:externalData r:id="rId1">
    <c:autoUpdate val="0"/>
  </c:externalData>
</c:chartSpace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Relationship Id="rId3" Type="http://schemas.openxmlformats.org/officeDocument/2006/relationships/chart" Target="../charts/char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08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4754880"/>
            <a:ext cx="12191695" cy="109728"/>
          </a:xfrm>
          <a:prstGeom prst="rect">
            <a:avLst/>
          </a:prstGeom>
          <a:solidFill>
            <a:srgbClr val="B2EB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828800"/>
            <a:ext cx="100584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600" b="1">
                <a:solidFill>
                  <a:srgbClr val="FFFFFF"/>
                </a:solidFill>
                <a:latin typeface="Calibri"/>
              </a:rPr>
              <a:t>Weekly Sales Review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83464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0">
                <a:solidFill>
                  <a:srgbClr val="B2EBF2"/>
                </a:solidFill>
                <a:latin typeface="Calibri"/>
              </a:rPr>
              <a:t>สรุปผลการขายประจำสัปดาห์ W23/2026 · 1–5 มิ.ย. 2026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502920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>
                <a:solidFill>
                  <a:srgbClr val="B2EBF2"/>
                </a:solidFill>
                <a:latin typeface="Calibri"/>
              </a:rPr>
              <a:t>CHEMEMAN  ·  เสนอผู้บริหาร  ·  จัดทำอัตโนมัติโดย Agent ของน้อง Besties  ·  MOCK DATA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008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64592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สัปดาห์นี้ทำได้ 6.24 ลบ. นำโดยภาคตะวันออก — แต่ต้องเร่งปิด 3 ประเด็นก่อนรับรู้ยอดเต็ม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463040"/>
            <a:ext cx="3566160" cy="1737360"/>
          </a:xfrm>
          <a:prstGeom prst="rect">
            <a:avLst/>
          </a:prstGeom>
          <a:solidFill>
            <a:srgbClr val="B2EB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548640" y="1463040"/>
            <a:ext cx="3566160" cy="109728"/>
          </a:xfrm>
          <a:prstGeom prst="rect">
            <a:avLst/>
          </a:prstGeom>
          <a:solidFill>
            <a:srgbClr val="008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1627632"/>
            <a:ext cx="3200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>
                <a:solidFill>
                  <a:srgbClr val="004D56"/>
                </a:solidFill>
                <a:latin typeface="Calibri"/>
              </a:rPr>
              <a:t>ยอดขายรวม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1965960"/>
            <a:ext cx="3200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00838F"/>
                </a:solidFill>
                <a:latin typeface="Calibri"/>
              </a:rPr>
              <a:t>6.24 ลบ.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697480"/>
            <a:ext cx="3200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37474F"/>
                </a:solidFill>
                <a:latin typeface="Calibri"/>
              </a:rPr>
              <a:t>2,050 ตัน · 4 ภาค</a:t>
            </a:r>
          </a:p>
        </p:txBody>
      </p:sp>
      <p:sp>
        <p:nvSpPr>
          <p:cNvPr id="9" name="Rectangle 8"/>
          <p:cNvSpPr/>
          <p:nvPr/>
        </p:nvSpPr>
        <p:spPr>
          <a:xfrm>
            <a:off x="4343400" y="1463040"/>
            <a:ext cx="3566160" cy="1737360"/>
          </a:xfrm>
          <a:prstGeom prst="rect">
            <a:avLst/>
          </a:prstGeom>
          <a:solidFill>
            <a:srgbClr val="B2EB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43400" y="1463040"/>
            <a:ext cx="3566160" cy="109728"/>
          </a:xfrm>
          <a:prstGeom prst="rect">
            <a:avLst/>
          </a:prstGeom>
          <a:solidFill>
            <a:srgbClr val="008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526280" y="1627632"/>
            <a:ext cx="3200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>
                <a:solidFill>
                  <a:srgbClr val="004D56"/>
                </a:solidFill>
                <a:latin typeface="Calibri"/>
              </a:rPr>
              <a:t>ตัวขับเคลื่อน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26280" y="1965960"/>
            <a:ext cx="3200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00838F"/>
                </a:solidFill>
                <a:latin typeface="Calibri"/>
              </a:rPr>
              <a:t>ภาคตะวันออก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26280" y="2697480"/>
            <a:ext cx="3200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37474F"/>
                </a:solidFill>
                <a:latin typeface="Calibri"/>
              </a:rPr>
              <a:t>นิคมเหล็กกล้าระยอง 1.48 ลบ.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138160" y="1463040"/>
            <a:ext cx="3566160" cy="1737360"/>
          </a:xfrm>
          <a:prstGeom prst="rect">
            <a:avLst/>
          </a:prstGeom>
          <a:solidFill>
            <a:srgbClr val="B2EB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138160" y="1463040"/>
            <a:ext cx="3566160" cy="109728"/>
          </a:xfrm>
          <a:prstGeom prst="rect">
            <a:avLst/>
          </a:prstGeom>
          <a:solidFill>
            <a:srgbClr val="008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321040" y="1627632"/>
            <a:ext cx="3200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>
                <a:solidFill>
                  <a:srgbClr val="004D56"/>
                </a:solidFill>
                <a:latin typeface="Calibri"/>
              </a:rPr>
              <a:t>ต้องเร่งปิด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321040" y="1965960"/>
            <a:ext cx="3200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00838F"/>
                </a:solidFill>
                <a:latin typeface="Calibri"/>
              </a:rPr>
              <a:t>3 ประเด็น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21040" y="2697480"/>
            <a:ext cx="3200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37474F"/>
                </a:solidFill>
                <a:latin typeface="Calibri"/>
              </a:rPr>
              <a:t>1 ความเสี่ยง · 2 โอกาส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8640" y="3566160"/>
            <a:ext cx="10972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>
                <a:solidFill>
                  <a:srgbClr val="004D56"/>
                </a:solidFill>
                <a:latin typeface="Calibri"/>
              </a:rPr>
              <a:t>ข้อสรุปสำคัญ (So-what)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8640" y="3977639"/>
            <a:ext cx="11064240" cy="2377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>
                <a:solidFill>
                  <a:srgbClr val="37474F"/>
                </a:solidFill>
                <a:latin typeface="Calibri"/>
              </a:rPr>
              <a:t>–  ภาคตะวันออกนำสูงสุด 2.23 ลบ. (36% ของยอดรวม) — ขับเคลื่อนโดยนิคมเหล็กกล้าระยอง 1.48 ลบ.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37474F"/>
                </a:solidFill>
                <a:latin typeface="Calibri"/>
              </a:rPr>
              <a:t>–  ออเดอร์พิเศษ Quicklime +250 ตัน จากนิคมเหล็กกล้าระยอง (ส่งสัปดาห์หน้า) — มูลค่าฯ ~0.79 ลบ. · รอยืนยัน slot ผลิตภายในศุกร์นี้</a:t>
            </a:r>
          </a:p>
          <a:p>
            <a:pPr>
              <a:spcAft>
                <a:spcPts val="800"/>
              </a:spcAft>
            </a:pPr>
            <a:r>
              <a:rPr sz="1500">
                <a:solidFill>
                  <a:srgbClr val="37474F"/>
                </a:solidFill>
                <a:latin typeface="Calibri"/>
              </a:rPr>
              <a:t>–  lot Quicklime 1 มิ.ย. (สุพรรณหวานทิพย์) ความชื้นเกินสเปก — กัก 2 ตู้ ~40 ตัน (~0.13 ลบ.) รอตรวจรับ อาจถูกตีคืน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008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64592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Calibri"/>
              </a:rPr>
              <a:t>ภาคตะวันออกทำได้สูงกว่าภาคอื่นเกือบเท่าตัว — Quicklime คือเครื่องยนต์หลัก</a:t>
            </a:r>
          </a:p>
        </p:txBody>
      </p:sp>
      <p:graphicFrame>
        <p:nvGraphicFramePr>
          <p:cNvPr id="4" name="Chart 3"/>
          <p:cNvGraphicFramePr>
            <a:graphicFrameLocks noGrp="1"/>
          </p:cNvGraphicFramePr>
          <p:nvPr/>
        </p:nvGraphicFramePr>
        <p:xfrm>
          <a:off x="548640" y="1371600"/>
          <a:ext cx="6583680" cy="493776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graphicFrame>
        <p:nvGraphicFramePr>
          <p:cNvPr id="5" name="Chart 4"/>
          <p:cNvGraphicFramePr>
            <a:graphicFrameLocks noGrp="1"/>
          </p:cNvGraphicFramePr>
          <p:nvPr/>
        </p:nvGraphicFramePr>
        <p:xfrm>
          <a:off x="7315200" y="1554480"/>
          <a:ext cx="4389120" cy="4572000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008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56032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Key Highlights — สัปดาห์นี้เกิดอะไรขึ้น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554480"/>
            <a:ext cx="109728" cy="1143000"/>
          </a:xfrm>
          <a:prstGeom prst="rect">
            <a:avLst/>
          </a:prstGeom>
          <a:solidFill>
            <a:srgbClr val="008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777240" y="1554480"/>
            <a:ext cx="10835640" cy="1143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60120" y="1719072"/>
            <a:ext cx="731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00838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37360" y="1737360"/>
            <a:ext cx="9692640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>
                <a:solidFill>
                  <a:srgbClr val="37474F"/>
                </a:solidFill>
                <a:latin typeface="Calibri"/>
              </a:rPr>
              <a:t>ภาคตะวันออกนำสูงสุด 2.23 ลบ. (36% ของยอดรวม) — ขับเคลื่อนโดยนิคมเหล็กกล้าระยอง 1.48 ลบ.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971800"/>
            <a:ext cx="109728" cy="1143000"/>
          </a:xfrm>
          <a:prstGeom prst="rect">
            <a:avLst/>
          </a:prstGeom>
          <a:solidFill>
            <a:srgbClr val="008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2971800"/>
            <a:ext cx="10835640" cy="1143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60120" y="3136392"/>
            <a:ext cx="731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00838F"/>
                </a:solidFill>
                <a:latin typeface="Calibri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37360" y="3154680"/>
            <a:ext cx="9692640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>
                <a:solidFill>
                  <a:srgbClr val="37474F"/>
                </a:solidFill>
                <a:latin typeface="Calibri"/>
              </a:rPr>
              <a:t>Quicklime ครองสัดส่วนรายได้ 68% ของทั้งสัปดาห์ — สินค้าหลักที่ต้องคุมกำลังผลิต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4389120"/>
            <a:ext cx="109728" cy="1143000"/>
          </a:xfrm>
          <a:prstGeom prst="rect">
            <a:avLst/>
          </a:prstGeom>
          <a:solidFill>
            <a:srgbClr val="008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77240" y="4389120"/>
            <a:ext cx="10835640" cy="1143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0120" y="4553712"/>
            <a:ext cx="731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00838F"/>
                </a:solidFill>
                <a:latin typeface="Calibri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37360" y="4572000"/>
            <a:ext cx="9692640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>
                <a:solidFill>
                  <a:srgbClr val="37474F"/>
                </a:solidFill>
                <a:latin typeface="Calibri"/>
              </a:rPr>
              <a:t>ยอดขายรวมสัปดาห์ W23 = 6.24 ลบ. · 2,050 ตัน จาก 4 ภาค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26A69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56032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Opportunities — โอกาสที่สังเกตเห็น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554480"/>
            <a:ext cx="109728" cy="1143000"/>
          </a:xfrm>
          <a:prstGeom prst="rect">
            <a:avLst/>
          </a:prstGeom>
          <a:solidFill>
            <a:srgbClr val="26A69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777240" y="1554480"/>
            <a:ext cx="10835640" cy="1143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60120" y="1719072"/>
            <a:ext cx="731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26A69E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37360" y="1737360"/>
            <a:ext cx="9692640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>
                <a:solidFill>
                  <a:srgbClr val="37474F"/>
                </a:solidFill>
                <a:latin typeface="Calibri"/>
              </a:rPr>
              <a:t>ออเดอร์พิเศษ Quicklime +250 ตัน จากนิคมเหล็กกล้าระยอง (ส่งสัปดาห์หน้า) — มูลค่าฯ ~0.79 ลบ. · รอยืนยัน slot ผลิตภายในศุกร์นี้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971800"/>
            <a:ext cx="109728" cy="1143000"/>
          </a:xfrm>
          <a:prstGeom prst="rect">
            <a:avLst/>
          </a:prstGeom>
          <a:solidFill>
            <a:srgbClr val="26A69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2971800"/>
            <a:ext cx="10835640" cy="1143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60120" y="3136392"/>
            <a:ext cx="731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26A69E"/>
                </a:solidFill>
                <a:latin typeface="Calibri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37360" y="3154680"/>
            <a:ext cx="9692640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>
                <a:solidFill>
                  <a:srgbClr val="37474F"/>
                </a:solidFill>
                <a:latin typeface="Calibri"/>
              </a:rPr>
              <a:t>ลูกค้าใหม่ 'กรีนเปเปอร์' สนใจ Hydrated Lime 60–80 ตัน/เดือน เครดิต 60 วัน เริ่ม ก.ค. — โอกาสสัญญารายปี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4389120"/>
            <a:ext cx="109728" cy="1143000"/>
          </a:xfrm>
          <a:prstGeom prst="rect">
            <a:avLst/>
          </a:prstGeom>
          <a:solidFill>
            <a:srgbClr val="26A69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77240" y="4389120"/>
            <a:ext cx="10835640" cy="1143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0120" y="4553712"/>
            <a:ext cx="731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26A69E"/>
                </a:solidFill>
                <a:latin typeface="Calibri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37360" y="4572000"/>
            <a:ext cx="9692640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>
                <a:solidFill>
                  <a:srgbClr val="37474F"/>
                </a:solidFill>
                <a:latin typeface="Calibri"/>
              </a:rPr>
              <a:t>กลุ่มสิ่งแวดล้อม/บำบัดน้ำ มีคำสั่งซื้อกระจายทั้ง 4 ภาค — โอกาสรุกตลาด ESG เชิงรุก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56032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Concerns &amp; Risks — สิ่งที่ต้องระวัง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554480"/>
            <a:ext cx="109728" cy="114300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777240" y="1554480"/>
            <a:ext cx="10835640" cy="1143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60120" y="1719072"/>
            <a:ext cx="731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C0392B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37360" y="1737360"/>
            <a:ext cx="9692640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>
                <a:solidFill>
                  <a:srgbClr val="37474F"/>
                </a:solidFill>
                <a:latin typeface="Calibri"/>
              </a:rPr>
              <a:t>lot Quicklime 1 มิ.ย. (สุพรรณหวานทิพย์) ความชื้นเกินสเปก — กัก 2 ตู้ ~40 ตัน (~0.13 ลบ.) รอตรวจรับ อาจถูกตีคืน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971800"/>
            <a:ext cx="109728" cy="114300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2971800"/>
            <a:ext cx="10835640" cy="1143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60120" y="3136392"/>
            <a:ext cx="731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C0392B"/>
                </a:solidFill>
                <a:latin typeface="Calibri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37360" y="3154680"/>
            <a:ext cx="9692640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>
                <a:solidFill>
                  <a:srgbClr val="37474F"/>
                </a:solidFill>
                <a:latin typeface="Calibri"/>
              </a:rPr>
              <a:t>มติประชุม: ยอด 40 ตันที่ถูกกัก ให้รายงานแยกบรรทัด 'รอตรวจรับ' — ห้ามรวมยอดปิดสัปดาห์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4389120"/>
            <a:ext cx="109728" cy="114300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77240" y="4389120"/>
            <a:ext cx="10835640" cy="1143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0120" y="4553712"/>
            <a:ext cx="73152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C0392B"/>
                </a:solidFill>
                <a:latin typeface="Calibri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37360" y="4572000"/>
            <a:ext cx="9692640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>
                <a:solidFill>
                  <a:srgbClr val="37474F"/>
                </a:solidFill>
                <a:latin typeface="Calibri"/>
              </a:rPr>
              <a:t>แรงกดดันราคา Quicklime จากต้นทุนพลังงาน — ฝ่ายขายขอตรึงราคาตามสัญญาถึงสิ้น Q2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004D5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56032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Calibri"/>
              </a:rPr>
              <a:t>Recommended Actions — 3 เรื่องที่ต้องทำสัปดาห์หน้า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645920"/>
            <a:ext cx="11064240" cy="1143000"/>
          </a:xfrm>
          <a:prstGeom prst="rect">
            <a:avLst/>
          </a:prstGeom>
          <a:solidFill>
            <a:srgbClr val="B2EB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77240" y="1938528"/>
            <a:ext cx="82296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400" b="1">
                <a:solidFill>
                  <a:srgbClr val="00838F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37360" y="1956816"/>
            <a:ext cx="969264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700" b="1">
                <a:solidFill>
                  <a:srgbClr val="37474F"/>
                </a:solidFill>
                <a:latin typeface="Calibri"/>
              </a:rPr>
              <a:t>ยืนยัน slot ผลิต +250 ตัน (นิคมเหล็กกล้าระยอง) ภายในศุกร์นี้</a:t>
            </a:r>
          </a:p>
        </p:txBody>
      </p:sp>
      <p:sp>
        <p:nvSpPr>
          <p:cNvPr id="7" name="Rectangle 6"/>
          <p:cNvSpPr/>
          <p:nvPr/>
        </p:nvSpPr>
        <p:spPr>
          <a:xfrm>
            <a:off x="548640" y="3108960"/>
            <a:ext cx="11064240" cy="1143000"/>
          </a:xfrm>
          <a:prstGeom prst="rect">
            <a:avLst/>
          </a:prstGeom>
          <a:solidFill>
            <a:srgbClr val="B2EB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3401568"/>
            <a:ext cx="82296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400" b="1">
                <a:solidFill>
                  <a:srgbClr val="00838F"/>
                </a:solidFill>
                <a:latin typeface="Calibri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37360" y="3419856"/>
            <a:ext cx="969264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700" b="1">
                <a:solidFill>
                  <a:srgbClr val="37474F"/>
                </a:solidFill>
                <a:latin typeface="Calibri"/>
              </a:rPr>
              <a:t>ทีม QA เข้าตรวจ lot สุพรรณ + แจ้งแนวทางชดเชยภายในสัปดาห์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4572000"/>
            <a:ext cx="11064240" cy="1143000"/>
          </a:xfrm>
          <a:prstGeom prst="rect">
            <a:avLst/>
          </a:prstGeom>
          <a:solidFill>
            <a:srgbClr val="B2EB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77240" y="4864608"/>
            <a:ext cx="82296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400" b="1">
                <a:solidFill>
                  <a:srgbClr val="00838F"/>
                </a:solidFill>
                <a:latin typeface="Calibri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37360" y="4882896"/>
            <a:ext cx="969264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700" b="1">
                <a:solidFill>
                  <a:srgbClr val="37474F"/>
                </a:solidFill>
                <a:latin typeface="Calibri"/>
              </a:rPr>
              <a:t>ออกใบเสนอราคา 'กรีนเปเปอร์' ภายในพุธหน้า เปิดลูกค้าใหม่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6217920"/>
            <a:ext cx="109728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78909C"/>
                </a:solidFill>
                <a:latin typeface="Calibri"/>
              </a:rPr>
              <a:t>Trust, but Verify — รายงานนี้สร้างอัตโนมัติ · หัวหน้าตรวจรับก่อนตัดสินใจเสมอ · MOCK DATA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